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711" r:id="rId2"/>
  </p:sldMasterIdLst>
  <p:notesMasterIdLst>
    <p:notesMasterId r:id="rId12"/>
  </p:notesMasterIdLst>
  <p:handoutMasterIdLst>
    <p:handoutMasterId r:id="rId13"/>
  </p:handoutMasterIdLst>
  <p:sldIdLst>
    <p:sldId id="761" r:id="rId3"/>
    <p:sldId id="762" r:id="rId4"/>
    <p:sldId id="764" r:id="rId5"/>
    <p:sldId id="765" r:id="rId6"/>
    <p:sldId id="766" r:id="rId7"/>
    <p:sldId id="771" r:id="rId8"/>
    <p:sldId id="767" r:id="rId9"/>
    <p:sldId id="772" r:id="rId10"/>
    <p:sldId id="768" r:id="rId1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6600FF"/>
    <a:srgbClr val="C0C0C0"/>
    <a:srgbClr val="E0584E"/>
    <a:srgbClr val="EDF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27" autoAdjust="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8"/>
    </p:cViewPr>
  </p:sorterViewPr>
  <p:notesViewPr>
    <p:cSldViewPr>
      <p:cViewPr varScale="1">
        <p:scale>
          <a:sx n="61" d="100"/>
          <a:sy n="61" d="100"/>
        </p:scale>
        <p:origin x="-24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D310DAD-182E-4210-90FB-8F374F3442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3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4838"/>
            <a:ext cx="5610225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6" tIns="45687" rIns="91376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376" tIns="45687" rIns="91376" bIns="456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B5FB516-5166-4F4C-AFE9-294CE5DB75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7248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EE68F03B-D9D2-4870-96EC-35A518CB4903}" type="slidenum">
              <a:rPr lang="en-US" altLang="en-US" sz="120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1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7050" cy="4183062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1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9291114-175B-4A76-B6E0-CC834D093DB7}" type="slidenum">
              <a:rPr lang="en-US" altLang="en-US" sz="1200">
                <a:latin typeface="Arial" panose="020B0604020202020204" pitchFamily="34" charset="0"/>
              </a:rPr>
              <a:pPr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7050" cy="4183062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271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7E4A66E2-A13D-4C6D-8EDB-F66FE07945A9}" type="slidenum">
              <a:rPr lang="en-US" altLang="en-US" sz="1200">
                <a:latin typeface="Arial" panose="020B0604020202020204" pitchFamily="34" charset="0"/>
              </a:rPr>
              <a:pPr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2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2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7050" cy="4183062"/>
          </a:xfrm>
        </p:spPr>
        <p:txBody>
          <a:bodyPr/>
          <a:lstStyle/>
          <a:p>
            <a:pPr eaLnBrk="1" hangingPunct="1"/>
            <a:endParaRPr lang="en-US" altLang="en-US" b="1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111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B2075BB-4E3C-48C1-A575-DD6EA778119E}" type="slidenum">
              <a:rPr lang="en-US" altLang="en-US" sz="120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2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7050" cy="4183062"/>
          </a:xfrm>
        </p:spPr>
        <p:txBody>
          <a:bodyPr/>
          <a:lstStyle/>
          <a:p>
            <a:pPr eaLnBrk="1" hangingPunct="1"/>
            <a:endParaRPr lang="en-US" altLang="en-US" b="1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211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0412C87-E440-43C1-8219-27B36D810E32}" type="slidenum">
              <a:rPr lang="en-US" altLang="en-US" sz="1200">
                <a:latin typeface="Arial" panose="020B0604020202020204" pitchFamily="34" charset="0"/>
              </a:rPr>
              <a:pPr/>
              <a:t>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2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2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7050" cy="4183062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162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  <a:cs typeface="+mn-cs"/>
              </a:rPr>
              <a:t>Refer to the ASPIRE SSP Manual, </a:t>
            </a:r>
          </a:p>
          <a:p>
            <a:pPr eaLnBrk="1" hangingPunct="1">
              <a:defRPr/>
            </a:pPr>
            <a:endParaRPr lang="en-US" dirty="0" smtClean="0"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2C9264E-5F7C-44B7-907D-7A29B52617A6}" type="slidenum">
              <a:rPr lang="en-US" altLang="en-US" sz="1200"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079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5835281-7438-48FE-8CC5-5C4FDC334B0E}" type="slidenum">
              <a:rPr lang="en-US" altLang="en-US" sz="1200">
                <a:latin typeface="Arial" panose="020B0604020202020204" pitchFamily="34" charset="0"/>
              </a:rPr>
              <a:pPr/>
              <a:t>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2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2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7050" cy="4183062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ea typeface="ＭＳ Ｐゴシック" charset="0"/>
                <a:cs typeface="+mn-cs"/>
              </a:rPr>
              <a:t>We expect this to be rare</a:t>
            </a:r>
          </a:p>
          <a:p>
            <a:pPr eaLnBrk="1" hangingPunct="1">
              <a:defRPr/>
            </a:pPr>
            <a:r>
              <a:rPr lang="en-US" smtClean="0">
                <a:ea typeface="ＭＳ Ｐゴシック" charset="0"/>
                <a:cs typeface="+mn-cs"/>
              </a:rPr>
              <a:t>i.e. participation of pregnant women in protocol, might there be an association with PMTCT protocols?</a:t>
            </a:r>
          </a:p>
        </p:txBody>
      </p:sp>
    </p:spTree>
    <p:extLst>
      <p:ext uri="{BB962C8B-B14F-4D97-AF65-F5344CB8AC3E}">
        <p14:creationId xmlns:p14="http://schemas.microsoft.com/office/powerpoint/2010/main" val="3011478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1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9C183D8-8D85-49D3-914C-8EBB92728E1E}" type="slidenum">
              <a:rPr lang="en-US" altLang="en-US" sz="1200">
                <a:latin typeface="Arial" panose="020B0604020202020204" pitchFamily="34" charset="0"/>
              </a:rPr>
              <a:pPr/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F903752-C290-477C-8ECF-E61533485D9B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4838"/>
            <a:ext cx="5607050" cy="4183062"/>
          </a:xfrm>
        </p:spPr>
        <p:txBody>
          <a:bodyPr/>
          <a:lstStyle/>
          <a:p>
            <a:pPr marL="228600" indent="-228600" eaLnBrk="1" hangingPunct="1"/>
            <a:endParaRPr lang="en-US" altLang="en-US" b="1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523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Times New Roman" charset="0"/>
              <a:ea typeface="ＭＳ Ｐゴシック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2400"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408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8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b="1"/>
            </a:lvl1pPr>
          </a:lstStyle>
          <a:p>
            <a:fld id="{E2F1215B-ACEC-40E0-B954-A20F44E54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526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B44094-41A1-445C-8358-B05444CE56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274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597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597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18EBF7-B0CE-4FB9-8014-95E49104C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472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rgbClr val="006060"/>
                </a:gs>
                <a:gs pos="50000">
                  <a:schemeClr val="bg1"/>
                </a:gs>
                <a:gs pos="100000">
                  <a:srgbClr val="00606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8 w 185"/>
                <a:gd name="T1" fmla="*/ 0 h 120"/>
                <a:gd name="T2" fmla="*/ 188 w 185"/>
                <a:gd name="T3" fmla="*/ 6 h 120"/>
                <a:gd name="T4" fmla="*/ 188 w 185"/>
                <a:gd name="T5" fmla="*/ 18 h 120"/>
                <a:gd name="T6" fmla="*/ 188 w 185"/>
                <a:gd name="T7" fmla="*/ 36 h 120"/>
                <a:gd name="T8" fmla="*/ 182 w 185"/>
                <a:gd name="T9" fmla="*/ 54 h 120"/>
                <a:gd name="T10" fmla="*/ 164 w 185"/>
                <a:gd name="T11" fmla="*/ 72 h 120"/>
                <a:gd name="T12" fmla="*/ 140 w 185"/>
                <a:gd name="T13" fmla="*/ 96 h 120"/>
                <a:gd name="T14" fmla="*/ 104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8 w 185"/>
                <a:gd name="T29" fmla="*/ 0 h 120"/>
                <a:gd name="T30" fmla="*/ 188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40 w 526"/>
                <a:gd name="T17" fmla="*/ 179 h 275"/>
                <a:gd name="T18" fmla="*/ 212 w 526"/>
                <a:gd name="T19" fmla="*/ 143 h 275"/>
                <a:gd name="T20" fmla="*/ 254 w 526"/>
                <a:gd name="T21" fmla="*/ 120 h 275"/>
                <a:gd name="T22" fmla="*/ 302 w 526"/>
                <a:gd name="T23" fmla="*/ 96 h 275"/>
                <a:gd name="T24" fmla="*/ 399 w 526"/>
                <a:gd name="T25" fmla="*/ 48 h 275"/>
                <a:gd name="T26" fmla="*/ 448 w 526"/>
                <a:gd name="T27" fmla="*/ 30 h 275"/>
                <a:gd name="T28" fmla="*/ 484 w 526"/>
                <a:gd name="T29" fmla="*/ 12 h 275"/>
                <a:gd name="T30" fmla="*/ 508 w 526"/>
                <a:gd name="T31" fmla="*/ 6 h 275"/>
                <a:gd name="T32" fmla="*/ 526 w 526"/>
                <a:gd name="T33" fmla="*/ 0 h 275"/>
                <a:gd name="T34" fmla="*/ 532 w 526"/>
                <a:gd name="T35" fmla="*/ 0 h 275"/>
                <a:gd name="T36" fmla="*/ 526 w 526"/>
                <a:gd name="T37" fmla="*/ 6 h 275"/>
                <a:gd name="T38" fmla="*/ 514 w 526"/>
                <a:gd name="T39" fmla="*/ 12 h 275"/>
                <a:gd name="T40" fmla="*/ 490 w 526"/>
                <a:gd name="T41" fmla="*/ 24 h 275"/>
                <a:gd name="T42" fmla="*/ 466 w 526"/>
                <a:gd name="T43" fmla="*/ 42 h 275"/>
                <a:gd name="T44" fmla="*/ 442 w 526"/>
                <a:gd name="T45" fmla="*/ 54 h 275"/>
                <a:gd name="T46" fmla="*/ 399 w 526"/>
                <a:gd name="T47" fmla="*/ 78 h 275"/>
                <a:gd name="T48" fmla="*/ 343 w 526"/>
                <a:gd name="T49" fmla="*/ 108 h 275"/>
                <a:gd name="T50" fmla="*/ 278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3 w 718"/>
                <a:gd name="T17" fmla="*/ 228 h 306"/>
                <a:gd name="T18" fmla="*/ 129 w 718"/>
                <a:gd name="T19" fmla="*/ 228 h 306"/>
                <a:gd name="T20" fmla="*/ 147 w 718"/>
                <a:gd name="T21" fmla="*/ 222 h 306"/>
                <a:gd name="T22" fmla="*/ 171 w 718"/>
                <a:gd name="T23" fmla="*/ 216 h 306"/>
                <a:gd name="T24" fmla="*/ 201 w 718"/>
                <a:gd name="T25" fmla="*/ 204 h 306"/>
                <a:gd name="T26" fmla="*/ 278 w 718"/>
                <a:gd name="T27" fmla="*/ 180 h 306"/>
                <a:gd name="T28" fmla="*/ 377 w 718"/>
                <a:gd name="T29" fmla="*/ 156 h 306"/>
                <a:gd name="T30" fmla="*/ 467 w 718"/>
                <a:gd name="T31" fmla="*/ 126 h 306"/>
                <a:gd name="T32" fmla="*/ 550 w 718"/>
                <a:gd name="T33" fmla="*/ 102 h 306"/>
                <a:gd name="T34" fmla="*/ 580 w 718"/>
                <a:gd name="T35" fmla="*/ 90 h 306"/>
                <a:gd name="T36" fmla="*/ 613 w 718"/>
                <a:gd name="T37" fmla="*/ 84 h 306"/>
                <a:gd name="T38" fmla="*/ 631 w 718"/>
                <a:gd name="T39" fmla="*/ 78 h 306"/>
                <a:gd name="T40" fmla="*/ 637 w 718"/>
                <a:gd name="T41" fmla="*/ 72 h 306"/>
                <a:gd name="T42" fmla="*/ 643 w 718"/>
                <a:gd name="T43" fmla="*/ 66 h 306"/>
                <a:gd name="T44" fmla="*/ 661 w 718"/>
                <a:gd name="T45" fmla="*/ 60 h 306"/>
                <a:gd name="T46" fmla="*/ 703 w 718"/>
                <a:gd name="T47" fmla="*/ 30 h 306"/>
                <a:gd name="T48" fmla="*/ 721 w 718"/>
                <a:gd name="T49" fmla="*/ 18 h 306"/>
                <a:gd name="T50" fmla="*/ 727 w 718"/>
                <a:gd name="T51" fmla="*/ 6 h 306"/>
                <a:gd name="T52" fmla="*/ 721 w 718"/>
                <a:gd name="T53" fmla="*/ 0 h 306"/>
                <a:gd name="T54" fmla="*/ 697 w 718"/>
                <a:gd name="T55" fmla="*/ 0 h 306"/>
                <a:gd name="T56" fmla="*/ 637 w 718"/>
                <a:gd name="T57" fmla="*/ 0 h 306"/>
                <a:gd name="T58" fmla="*/ 586 w 718"/>
                <a:gd name="T59" fmla="*/ 0 h 306"/>
                <a:gd name="T60" fmla="*/ 550 w 718"/>
                <a:gd name="T61" fmla="*/ 0 h 306"/>
                <a:gd name="T62" fmla="*/ 520 w 718"/>
                <a:gd name="T63" fmla="*/ 18 h 306"/>
                <a:gd name="T64" fmla="*/ 491 w 718"/>
                <a:gd name="T65" fmla="*/ 42 h 306"/>
                <a:gd name="T66" fmla="*/ 473 w 718"/>
                <a:gd name="T67" fmla="*/ 54 h 306"/>
                <a:gd name="T68" fmla="*/ 455 w 718"/>
                <a:gd name="T69" fmla="*/ 60 h 306"/>
                <a:gd name="T70" fmla="*/ 431 w 718"/>
                <a:gd name="T71" fmla="*/ 60 h 306"/>
                <a:gd name="T72" fmla="*/ 395 w 718"/>
                <a:gd name="T73" fmla="*/ 66 h 306"/>
                <a:gd name="T74" fmla="*/ 350 w 718"/>
                <a:gd name="T75" fmla="*/ 84 h 306"/>
                <a:gd name="T76" fmla="*/ 314 w 718"/>
                <a:gd name="T77" fmla="*/ 108 h 306"/>
                <a:gd name="T78" fmla="*/ 290 w 718"/>
                <a:gd name="T79" fmla="*/ 126 h 306"/>
                <a:gd name="T80" fmla="*/ 278 w 718"/>
                <a:gd name="T81" fmla="*/ 132 h 306"/>
                <a:gd name="T82" fmla="*/ 260 w 718"/>
                <a:gd name="T83" fmla="*/ 138 h 306"/>
                <a:gd name="T84" fmla="*/ 224 w 718"/>
                <a:gd name="T85" fmla="*/ 138 h 306"/>
                <a:gd name="T86" fmla="*/ 189 w 718"/>
                <a:gd name="T87" fmla="*/ 138 h 306"/>
                <a:gd name="T88" fmla="*/ 183 w 718"/>
                <a:gd name="T89" fmla="*/ 138 h 306"/>
                <a:gd name="T90" fmla="*/ 177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53 w 2392"/>
                <a:gd name="T1" fmla="*/ 54 h 881"/>
                <a:gd name="T2" fmla="*/ 2210 w 2392"/>
                <a:gd name="T3" fmla="*/ 54 h 881"/>
                <a:gd name="T4" fmla="*/ 2168 w 2392"/>
                <a:gd name="T5" fmla="*/ 66 h 881"/>
                <a:gd name="T6" fmla="*/ 2042 w 2392"/>
                <a:gd name="T7" fmla="*/ 101 h 881"/>
                <a:gd name="T8" fmla="*/ 1977 w 2392"/>
                <a:gd name="T9" fmla="*/ 119 h 881"/>
                <a:gd name="T10" fmla="*/ 1878 w 2392"/>
                <a:gd name="T11" fmla="*/ 167 h 881"/>
                <a:gd name="T12" fmla="*/ 1854 w 2392"/>
                <a:gd name="T13" fmla="*/ 245 h 881"/>
                <a:gd name="T14" fmla="*/ 1860 w 2392"/>
                <a:gd name="T15" fmla="*/ 305 h 881"/>
                <a:gd name="T16" fmla="*/ 1776 w 2392"/>
                <a:gd name="T17" fmla="*/ 317 h 881"/>
                <a:gd name="T18" fmla="*/ 1612 w 2392"/>
                <a:gd name="T19" fmla="*/ 263 h 881"/>
                <a:gd name="T20" fmla="*/ 1522 w 2392"/>
                <a:gd name="T21" fmla="*/ 257 h 881"/>
                <a:gd name="T22" fmla="*/ 1414 w 2392"/>
                <a:gd name="T23" fmla="*/ 311 h 881"/>
                <a:gd name="T24" fmla="*/ 1346 w 2392"/>
                <a:gd name="T25" fmla="*/ 353 h 881"/>
                <a:gd name="T26" fmla="*/ 1322 w 2392"/>
                <a:gd name="T27" fmla="*/ 359 h 881"/>
                <a:gd name="T28" fmla="*/ 1226 w 2392"/>
                <a:gd name="T29" fmla="*/ 371 h 881"/>
                <a:gd name="T30" fmla="*/ 1172 w 2392"/>
                <a:gd name="T31" fmla="*/ 365 h 881"/>
                <a:gd name="T32" fmla="*/ 1065 w 2392"/>
                <a:gd name="T33" fmla="*/ 371 h 881"/>
                <a:gd name="T34" fmla="*/ 966 w 2392"/>
                <a:gd name="T35" fmla="*/ 383 h 881"/>
                <a:gd name="T36" fmla="*/ 930 w 2392"/>
                <a:gd name="T37" fmla="*/ 401 h 881"/>
                <a:gd name="T38" fmla="*/ 828 w 2392"/>
                <a:gd name="T39" fmla="*/ 419 h 881"/>
                <a:gd name="T40" fmla="*/ 787 w 2392"/>
                <a:gd name="T41" fmla="*/ 419 h 881"/>
                <a:gd name="T42" fmla="*/ 670 w 2392"/>
                <a:gd name="T43" fmla="*/ 437 h 881"/>
                <a:gd name="T44" fmla="*/ 604 w 2392"/>
                <a:gd name="T45" fmla="*/ 473 h 881"/>
                <a:gd name="T46" fmla="*/ 509 w 2392"/>
                <a:gd name="T47" fmla="*/ 467 h 881"/>
                <a:gd name="T48" fmla="*/ 434 w 2392"/>
                <a:gd name="T49" fmla="*/ 491 h 881"/>
                <a:gd name="T50" fmla="*/ 416 w 2392"/>
                <a:gd name="T51" fmla="*/ 539 h 881"/>
                <a:gd name="T52" fmla="*/ 350 w 2392"/>
                <a:gd name="T53" fmla="*/ 569 h 881"/>
                <a:gd name="T54" fmla="*/ 225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6 w 2392"/>
                <a:gd name="T65" fmla="*/ 653 h 881"/>
                <a:gd name="T66" fmla="*/ 479 w 2392"/>
                <a:gd name="T67" fmla="*/ 569 h 881"/>
                <a:gd name="T68" fmla="*/ 574 w 2392"/>
                <a:gd name="T69" fmla="*/ 521 h 881"/>
                <a:gd name="T70" fmla="*/ 652 w 2392"/>
                <a:gd name="T71" fmla="*/ 515 h 881"/>
                <a:gd name="T72" fmla="*/ 882 w 2392"/>
                <a:gd name="T73" fmla="*/ 461 h 881"/>
                <a:gd name="T74" fmla="*/ 1160 w 2392"/>
                <a:gd name="T75" fmla="*/ 425 h 881"/>
                <a:gd name="T76" fmla="*/ 1304 w 2392"/>
                <a:gd name="T77" fmla="*/ 461 h 881"/>
                <a:gd name="T78" fmla="*/ 1432 w 2392"/>
                <a:gd name="T79" fmla="*/ 533 h 881"/>
                <a:gd name="T80" fmla="*/ 1450 w 2392"/>
                <a:gd name="T81" fmla="*/ 617 h 881"/>
                <a:gd name="T82" fmla="*/ 1391 w 2392"/>
                <a:gd name="T83" fmla="*/ 653 h 881"/>
                <a:gd name="T84" fmla="*/ 1238 w 2392"/>
                <a:gd name="T85" fmla="*/ 701 h 881"/>
                <a:gd name="T86" fmla="*/ 1124 w 2392"/>
                <a:gd name="T87" fmla="*/ 755 h 881"/>
                <a:gd name="T88" fmla="*/ 1077 w 2392"/>
                <a:gd name="T89" fmla="*/ 809 h 881"/>
                <a:gd name="T90" fmla="*/ 1089 w 2392"/>
                <a:gd name="T91" fmla="*/ 869 h 881"/>
                <a:gd name="T92" fmla="*/ 1118 w 2392"/>
                <a:gd name="T93" fmla="*/ 881 h 881"/>
                <a:gd name="T94" fmla="*/ 1220 w 2392"/>
                <a:gd name="T95" fmla="*/ 869 h 881"/>
                <a:gd name="T96" fmla="*/ 1403 w 2392"/>
                <a:gd name="T97" fmla="*/ 857 h 881"/>
                <a:gd name="T98" fmla="*/ 1456 w 2392"/>
                <a:gd name="T99" fmla="*/ 851 h 881"/>
                <a:gd name="T100" fmla="*/ 1498 w 2392"/>
                <a:gd name="T101" fmla="*/ 833 h 881"/>
                <a:gd name="T102" fmla="*/ 1693 w 2392"/>
                <a:gd name="T103" fmla="*/ 743 h 881"/>
                <a:gd name="T104" fmla="*/ 1824 w 2392"/>
                <a:gd name="T105" fmla="*/ 689 h 881"/>
                <a:gd name="T106" fmla="*/ 1902 w 2392"/>
                <a:gd name="T107" fmla="*/ 581 h 881"/>
                <a:gd name="T108" fmla="*/ 2060 w 2392"/>
                <a:gd name="T109" fmla="*/ 389 h 881"/>
                <a:gd name="T110" fmla="*/ 2228 w 2392"/>
                <a:gd name="T111" fmla="*/ 269 h 881"/>
                <a:gd name="T112" fmla="*/ 2273 w 2392"/>
                <a:gd name="T113" fmla="*/ 239 h 881"/>
                <a:gd name="T114" fmla="*/ 2416 w 2392"/>
                <a:gd name="T115" fmla="*/ 0 h 881"/>
                <a:gd name="T116" fmla="*/ 2326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520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0520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745A5B8C-0E66-4632-833C-48B61A39E6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45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9566F-C4DD-46DF-9C0F-C63FE2D69E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431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99AE7-DCC9-4625-BCFA-3F5A173B04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003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183D51-2394-4123-B6EE-49D761441A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061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883BD6-9526-4499-864C-06D25D7EA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643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3EEFC-7CE6-45F6-A149-22EFD0F43A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907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C9176D-AAE0-42B9-8791-967817DD7F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762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CA1F9-E43B-4925-BA09-C33CA41E7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8579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213E4-821F-46CA-AA58-7D198C0734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9362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F2255-47B3-410D-817F-502014F432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434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0762B-3B10-440D-94E0-818D1E7BFD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24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81400-8AC7-4CAF-8E1D-9887CF32D3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024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8C333-C9B3-4BD1-9EA1-A95B9CB46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73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38600" cy="4573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809759-8A7D-45A1-B173-447DF68F2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6558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FC4C38-9A80-458C-97B3-A57C466104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41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19EFB-E3D5-462F-9D7D-E715B3EDB2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27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6D68A0-3957-4AD0-9BBA-6FFDE2EE7F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253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953B1-82A0-4130-A0B0-620A224941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13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D188BA-8089-4B04-A6A0-E1CC17822B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89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29600" cy="457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7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7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</a:defRPr>
            </a:lvl1pPr>
          </a:lstStyle>
          <a:p>
            <a:fld id="{6B9C1371-9974-442A-BE03-4975333BB98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07559" name="Rectangle 7"/>
          <p:cNvSpPr>
            <a:spLocks noChangeArrowheads="1"/>
          </p:cNvSpPr>
          <p:nvPr/>
        </p:nvSpPr>
        <p:spPr bwMode="auto">
          <a:xfrm>
            <a:off x="8737600" y="152400"/>
            <a:ext cx="228600" cy="18573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407560" name="Rectangle 8"/>
          <p:cNvSpPr>
            <a:spLocks noChangeArrowheads="1"/>
          </p:cNvSpPr>
          <p:nvPr/>
        </p:nvSpPr>
        <p:spPr bwMode="auto">
          <a:xfrm>
            <a:off x="279400" y="152400"/>
            <a:ext cx="8455025" cy="185738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407561" name="Rectangle 9"/>
          <p:cNvSpPr>
            <a:spLocks noChangeArrowheads="1"/>
          </p:cNvSpPr>
          <p:nvPr/>
        </p:nvSpPr>
        <p:spPr bwMode="auto">
          <a:xfrm>
            <a:off x="279400" y="338138"/>
            <a:ext cx="8455025" cy="112712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  <p:sp>
        <p:nvSpPr>
          <p:cNvPr id="407562" name="Rectangle 10"/>
          <p:cNvSpPr>
            <a:spLocks noChangeArrowheads="1"/>
          </p:cNvSpPr>
          <p:nvPr/>
        </p:nvSpPr>
        <p:spPr bwMode="auto">
          <a:xfrm>
            <a:off x="8737600" y="338138"/>
            <a:ext cx="228600" cy="11112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o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377950" indent="-4683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o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827213" indent="-4381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297113" indent="-468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o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604163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rgbClr val="006060"/>
                </a:gs>
                <a:gs pos="50000">
                  <a:schemeClr val="bg1"/>
                </a:gs>
                <a:gs pos="100000">
                  <a:srgbClr val="00606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04164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166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324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8 w 185"/>
                <a:gd name="T1" fmla="*/ 0 h 120"/>
                <a:gd name="T2" fmla="*/ 188 w 185"/>
                <a:gd name="T3" fmla="*/ 6 h 120"/>
                <a:gd name="T4" fmla="*/ 188 w 185"/>
                <a:gd name="T5" fmla="*/ 18 h 120"/>
                <a:gd name="T6" fmla="*/ 188 w 185"/>
                <a:gd name="T7" fmla="*/ 36 h 120"/>
                <a:gd name="T8" fmla="*/ 182 w 185"/>
                <a:gd name="T9" fmla="*/ 54 h 120"/>
                <a:gd name="T10" fmla="*/ 164 w 185"/>
                <a:gd name="T11" fmla="*/ 72 h 120"/>
                <a:gd name="T12" fmla="*/ 140 w 185"/>
                <a:gd name="T13" fmla="*/ 96 h 120"/>
                <a:gd name="T14" fmla="*/ 104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8 w 185"/>
                <a:gd name="T29" fmla="*/ 0 h 120"/>
                <a:gd name="T30" fmla="*/ 188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40 w 526"/>
                <a:gd name="T17" fmla="*/ 179 h 275"/>
                <a:gd name="T18" fmla="*/ 212 w 526"/>
                <a:gd name="T19" fmla="*/ 143 h 275"/>
                <a:gd name="T20" fmla="*/ 254 w 526"/>
                <a:gd name="T21" fmla="*/ 120 h 275"/>
                <a:gd name="T22" fmla="*/ 302 w 526"/>
                <a:gd name="T23" fmla="*/ 96 h 275"/>
                <a:gd name="T24" fmla="*/ 399 w 526"/>
                <a:gd name="T25" fmla="*/ 48 h 275"/>
                <a:gd name="T26" fmla="*/ 448 w 526"/>
                <a:gd name="T27" fmla="*/ 30 h 275"/>
                <a:gd name="T28" fmla="*/ 484 w 526"/>
                <a:gd name="T29" fmla="*/ 12 h 275"/>
                <a:gd name="T30" fmla="*/ 508 w 526"/>
                <a:gd name="T31" fmla="*/ 6 h 275"/>
                <a:gd name="T32" fmla="*/ 526 w 526"/>
                <a:gd name="T33" fmla="*/ 0 h 275"/>
                <a:gd name="T34" fmla="*/ 532 w 526"/>
                <a:gd name="T35" fmla="*/ 0 h 275"/>
                <a:gd name="T36" fmla="*/ 526 w 526"/>
                <a:gd name="T37" fmla="*/ 6 h 275"/>
                <a:gd name="T38" fmla="*/ 514 w 526"/>
                <a:gd name="T39" fmla="*/ 12 h 275"/>
                <a:gd name="T40" fmla="*/ 490 w 526"/>
                <a:gd name="T41" fmla="*/ 24 h 275"/>
                <a:gd name="T42" fmla="*/ 466 w 526"/>
                <a:gd name="T43" fmla="*/ 42 h 275"/>
                <a:gd name="T44" fmla="*/ 442 w 526"/>
                <a:gd name="T45" fmla="*/ 54 h 275"/>
                <a:gd name="T46" fmla="*/ 399 w 526"/>
                <a:gd name="T47" fmla="*/ 78 h 275"/>
                <a:gd name="T48" fmla="*/ 343 w 526"/>
                <a:gd name="T49" fmla="*/ 108 h 275"/>
                <a:gd name="T50" fmla="*/ 278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7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3 w 718"/>
                <a:gd name="T17" fmla="*/ 228 h 306"/>
                <a:gd name="T18" fmla="*/ 129 w 718"/>
                <a:gd name="T19" fmla="*/ 228 h 306"/>
                <a:gd name="T20" fmla="*/ 147 w 718"/>
                <a:gd name="T21" fmla="*/ 222 h 306"/>
                <a:gd name="T22" fmla="*/ 171 w 718"/>
                <a:gd name="T23" fmla="*/ 216 h 306"/>
                <a:gd name="T24" fmla="*/ 201 w 718"/>
                <a:gd name="T25" fmla="*/ 204 h 306"/>
                <a:gd name="T26" fmla="*/ 278 w 718"/>
                <a:gd name="T27" fmla="*/ 180 h 306"/>
                <a:gd name="T28" fmla="*/ 377 w 718"/>
                <a:gd name="T29" fmla="*/ 156 h 306"/>
                <a:gd name="T30" fmla="*/ 467 w 718"/>
                <a:gd name="T31" fmla="*/ 126 h 306"/>
                <a:gd name="T32" fmla="*/ 550 w 718"/>
                <a:gd name="T33" fmla="*/ 102 h 306"/>
                <a:gd name="T34" fmla="*/ 580 w 718"/>
                <a:gd name="T35" fmla="*/ 90 h 306"/>
                <a:gd name="T36" fmla="*/ 613 w 718"/>
                <a:gd name="T37" fmla="*/ 84 h 306"/>
                <a:gd name="T38" fmla="*/ 631 w 718"/>
                <a:gd name="T39" fmla="*/ 78 h 306"/>
                <a:gd name="T40" fmla="*/ 637 w 718"/>
                <a:gd name="T41" fmla="*/ 72 h 306"/>
                <a:gd name="T42" fmla="*/ 643 w 718"/>
                <a:gd name="T43" fmla="*/ 66 h 306"/>
                <a:gd name="T44" fmla="*/ 661 w 718"/>
                <a:gd name="T45" fmla="*/ 60 h 306"/>
                <a:gd name="T46" fmla="*/ 703 w 718"/>
                <a:gd name="T47" fmla="*/ 30 h 306"/>
                <a:gd name="T48" fmla="*/ 721 w 718"/>
                <a:gd name="T49" fmla="*/ 18 h 306"/>
                <a:gd name="T50" fmla="*/ 727 w 718"/>
                <a:gd name="T51" fmla="*/ 6 h 306"/>
                <a:gd name="T52" fmla="*/ 721 w 718"/>
                <a:gd name="T53" fmla="*/ 0 h 306"/>
                <a:gd name="T54" fmla="*/ 697 w 718"/>
                <a:gd name="T55" fmla="*/ 0 h 306"/>
                <a:gd name="T56" fmla="*/ 637 w 718"/>
                <a:gd name="T57" fmla="*/ 0 h 306"/>
                <a:gd name="T58" fmla="*/ 586 w 718"/>
                <a:gd name="T59" fmla="*/ 0 h 306"/>
                <a:gd name="T60" fmla="*/ 550 w 718"/>
                <a:gd name="T61" fmla="*/ 0 h 306"/>
                <a:gd name="T62" fmla="*/ 520 w 718"/>
                <a:gd name="T63" fmla="*/ 18 h 306"/>
                <a:gd name="T64" fmla="*/ 491 w 718"/>
                <a:gd name="T65" fmla="*/ 42 h 306"/>
                <a:gd name="T66" fmla="*/ 473 w 718"/>
                <a:gd name="T67" fmla="*/ 54 h 306"/>
                <a:gd name="T68" fmla="*/ 455 w 718"/>
                <a:gd name="T69" fmla="*/ 60 h 306"/>
                <a:gd name="T70" fmla="*/ 431 w 718"/>
                <a:gd name="T71" fmla="*/ 60 h 306"/>
                <a:gd name="T72" fmla="*/ 395 w 718"/>
                <a:gd name="T73" fmla="*/ 66 h 306"/>
                <a:gd name="T74" fmla="*/ 350 w 718"/>
                <a:gd name="T75" fmla="*/ 84 h 306"/>
                <a:gd name="T76" fmla="*/ 314 w 718"/>
                <a:gd name="T77" fmla="*/ 108 h 306"/>
                <a:gd name="T78" fmla="*/ 290 w 718"/>
                <a:gd name="T79" fmla="*/ 126 h 306"/>
                <a:gd name="T80" fmla="*/ 278 w 718"/>
                <a:gd name="T81" fmla="*/ 132 h 306"/>
                <a:gd name="T82" fmla="*/ 260 w 718"/>
                <a:gd name="T83" fmla="*/ 138 h 306"/>
                <a:gd name="T84" fmla="*/ 224 w 718"/>
                <a:gd name="T85" fmla="*/ 138 h 306"/>
                <a:gd name="T86" fmla="*/ 189 w 718"/>
                <a:gd name="T87" fmla="*/ 138 h 306"/>
                <a:gd name="T88" fmla="*/ 183 w 718"/>
                <a:gd name="T89" fmla="*/ 138 h 306"/>
                <a:gd name="T90" fmla="*/ 177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8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53 w 2392"/>
                <a:gd name="T1" fmla="*/ 54 h 881"/>
                <a:gd name="T2" fmla="*/ 2210 w 2392"/>
                <a:gd name="T3" fmla="*/ 54 h 881"/>
                <a:gd name="T4" fmla="*/ 2168 w 2392"/>
                <a:gd name="T5" fmla="*/ 66 h 881"/>
                <a:gd name="T6" fmla="*/ 2042 w 2392"/>
                <a:gd name="T7" fmla="*/ 101 h 881"/>
                <a:gd name="T8" fmla="*/ 1977 w 2392"/>
                <a:gd name="T9" fmla="*/ 119 h 881"/>
                <a:gd name="T10" fmla="*/ 1878 w 2392"/>
                <a:gd name="T11" fmla="*/ 167 h 881"/>
                <a:gd name="T12" fmla="*/ 1854 w 2392"/>
                <a:gd name="T13" fmla="*/ 245 h 881"/>
                <a:gd name="T14" fmla="*/ 1860 w 2392"/>
                <a:gd name="T15" fmla="*/ 305 h 881"/>
                <a:gd name="T16" fmla="*/ 1776 w 2392"/>
                <a:gd name="T17" fmla="*/ 317 h 881"/>
                <a:gd name="T18" fmla="*/ 1612 w 2392"/>
                <a:gd name="T19" fmla="*/ 263 h 881"/>
                <a:gd name="T20" fmla="*/ 1522 w 2392"/>
                <a:gd name="T21" fmla="*/ 257 h 881"/>
                <a:gd name="T22" fmla="*/ 1414 w 2392"/>
                <a:gd name="T23" fmla="*/ 311 h 881"/>
                <a:gd name="T24" fmla="*/ 1346 w 2392"/>
                <a:gd name="T25" fmla="*/ 353 h 881"/>
                <a:gd name="T26" fmla="*/ 1322 w 2392"/>
                <a:gd name="T27" fmla="*/ 359 h 881"/>
                <a:gd name="T28" fmla="*/ 1226 w 2392"/>
                <a:gd name="T29" fmla="*/ 371 h 881"/>
                <a:gd name="T30" fmla="*/ 1172 w 2392"/>
                <a:gd name="T31" fmla="*/ 365 h 881"/>
                <a:gd name="T32" fmla="*/ 1065 w 2392"/>
                <a:gd name="T33" fmla="*/ 371 h 881"/>
                <a:gd name="T34" fmla="*/ 966 w 2392"/>
                <a:gd name="T35" fmla="*/ 383 h 881"/>
                <a:gd name="T36" fmla="*/ 930 w 2392"/>
                <a:gd name="T37" fmla="*/ 401 h 881"/>
                <a:gd name="T38" fmla="*/ 828 w 2392"/>
                <a:gd name="T39" fmla="*/ 419 h 881"/>
                <a:gd name="T40" fmla="*/ 787 w 2392"/>
                <a:gd name="T41" fmla="*/ 419 h 881"/>
                <a:gd name="T42" fmla="*/ 670 w 2392"/>
                <a:gd name="T43" fmla="*/ 437 h 881"/>
                <a:gd name="T44" fmla="*/ 604 w 2392"/>
                <a:gd name="T45" fmla="*/ 473 h 881"/>
                <a:gd name="T46" fmla="*/ 509 w 2392"/>
                <a:gd name="T47" fmla="*/ 467 h 881"/>
                <a:gd name="T48" fmla="*/ 434 w 2392"/>
                <a:gd name="T49" fmla="*/ 491 h 881"/>
                <a:gd name="T50" fmla="*/ 416 w 2392"/>
                <a:gd name="T51" fmla="*/ 539 h 881"/>
                <a:gd name="T52" fmla="*/ 350 w 2392"/>
                <a:gd name="T53" fmla="*/ 569 h 881"/>
                <a:gd name="T54" fmla="*/ 225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6 w 2392"/>
                <a:gd name="T65" fmla="*/ 653 h 881"/>
                <a:gd name="T66" fmla="*/ 479 w 2392"/>
                <a:gd name="T67" fmla="*/ 569 h 881"/>
                <a:gd name="T68" fmla="*/ 574 w 2392"/>
                <a:gd name="T69" fmla="*/ 521 h 881"/>
                <a:gd name="T70" fmla="*/ 652 w 2392"/>
                <a:gd name="T71" fmla="*/ 515 h 881"/>
                <a:gd name="T72" fmla="*/ 882 w 2392"/>
                <a:gd name="T73" fmla="*/ 461 h 881"/>
                <a:gd name="T74" fmla="*/ 1160 w 2392"/>
                <a:gd name="T75" fmla="*/ 425 h 881"/>
                <a:gd name="T76" fmla="*/ 1304 w 2392"/>
                <a:gd name="T77" fmla="*/ 461 h 881"/>
                <a:gd name="T78" fmla="*/ 1432 w 2392"/>
                <a:gd name="T79" fmla="*/ 533 h 881"/>
                <a:gd name="T80" fmla="*/ 1450 w 2392"/>
                <a:gd name="T81" fmla="*/ 617 h 881"/>
                <a:gd name="T82" fmla="*/ 1391 w 2392"/>
                <a:gd name="T83" fmla="*/ 653 h 881"/>
                <a:gd name="T84" fmla="*/ 1238 w 2392"/>
                <a:gd name="T85" fmla="*/ 701 h 881"/>
                <a:gd name="T86" fmla="*/ 1124 w 2392"/>
                <a:gd name="T87" fmla="*/ 755 h 881"/>
                <a:gd name="T88" fmla="*/ 1077 w 2392"/>
                <a:gd name="T89" fmla="*/ 809 h 881"/>
                <a:gd name="T90" fmla="*/ 1089 w 2392"/>
                <a:gd name="T91" fmla="*/ 869 h 881"/>
                <a:gd name="T92" fmla="*/ 1118 w 2392"/>
                <a:gd name="T93" fmla="*/ 881 h 881"/>
                <a:gd name="T94" fmla="*/ 1220 w 2392"/>
                <a:gd name="T95" fmla="*/ 869 h 881"/>
                <a:gd name="T96" fmla="*/ 1403 w 2392"/>
                <a:gd name="T97" fmla="*/ 857 h 881"/>
                <a:gd name="T98" fmla="*/ 1456 w 2392"/>
                <a:gd name="T99" fmla="*/ 851 h 881"/>
                <a:gd name="T100" fmla="*/ 1498 w 2392"/>
                <a:gd name="T101" fmla="*/ 833 h 881"/>
                <a:gd name="T102" fmla="*/ 1693 w 2392"/>
                <a:gd name="T103" fmla="*/ 743 h 881"/>
                <a:gd name="T104" fmla="*/ 1824 w 2392"/>
                <a:gd name="T105" fmla="*/ 689 h 881"/>
                <a:gd name="T106" fmla="*/ 1902 w 2392"/>
                <a:gd name="T107" fmla="*/ 581 h 881"/>
                <a:gd name="T108" fmla="*/ 2060 w 2392"/>
                <a:gd name="T109" fmla="*/ 389 h 881"/>
                <a:gd name="T110" fmla="*/ 2228 w 2392"/>
                <a:gd name="T111" fmla="*/ 269 h 881"/>
                <a:gd name="T112" fmla="*/ 2273 w 2392"/>
                <a:gd name="T113" fmla="*/ 239 h 881"/>
                <a:gd name="T114" fmla="*/ 2416 w 2392"/>
                <a:gd name="T115" fmla="*/ 0 h 881"/>
                <a:gd name="T116" fmla="*/ 2326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172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330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174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04175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04176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3334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1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7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8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8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Garamond" panose="02020404030301010803" pitchFamily="18" charset="0"/>
              </a:defRPr>
            </a:lvl1pPr>
          </a:lstStyle>
          <a:p>
            <a:fld id="{1404F705-2CC4-4874-A3C6-140EC82AEFC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0418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4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1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hyperlink" Target="mailto:piperj@niaid.nih.gov" TargetMode="Externa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4800" b="0" smtClean="0">
                <a:latin typeface="Arial" panose="020B0604020202020204" pitchFamily="34" charset="0"/>
                <a:cs typeface="Arial" panose="020B0604020202020204" pitchFamily="34" charset="0"/>
              </a:rPr>
              <a:t>MTN-016</a:t>
            </a:r>
          </a:p>
        </p:txBody>
      </p:sp>
      <p:sp>
        <p:nvSpPr>
          <p:cNvPr id="111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4000" b="1" dirty="0" smtClean="0">
                <a:latin typeface="Arial"/>
                <a:ea typeface="+mn-ea"/>
                <a:cs typeface="Arial"/>
              </a:rPr>
              <a:t>Safety Monitoring and Reporting</a:t>
            </a:r>
            <a:endParaRPr lang="en-US" sz="2800" b="1" dirty="0" smtClean="0">
              <a:latin typeface="Arial"/>
              <a:ea typeface="+mn-ea"/>
              <a:cs typeface="Arial"/>
            </a:endParaRPr>
          </a:p>
          <a:p>
            <a:pPr algn="ctr" eaLnBrk="1" hangingPunct="1">
              <a:buFontTx/>
              <a:buNone/>
              <a:defRPr/>
            </a:pPr>
            <a:endParaRPr lang="en-US" sz="4000" b="1" dirty="0" smtClean="0">
              <a:latin typeface="Arial"/>
              <a:ea typeface="+mn-ea"/>
              <a:cs typeface="Arial"/>
            </a:endParaRPr>
          </a:p>
          <a:p>
            <a:pPr eaLnBrk="1" hangingPunct="1">
              <a:buFontTx/>
              <a:buNone/>
              <a:defRPr/>
            </a:pPr>
            <a:endParaRPr lang="en-US" b="1" dirty="0" smtClean="0">
              <a:latin typeface="Arial"/>
              <a:ea typeface="+mn-ea"/>
              <a:cs typeface="Arial"/>
            </a:endParaRPr>
          </a:p>
        </p:txBody>
      </p:sp>
      <p:pic>
        <p:nvPicPr>
          <p:cNvPr id="27651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2"/>
    </mc:Choice>
    <mc:Fallback xmlns="">
      <p:transition spd="slow" advTm="1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sz="4800" b="0" smtClean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Apply safety assessment and reporting processes for both woman and their infants participating in MTN-016.</a:t>
            </a:r>
          </a:p>
        </p:txBody>
      </p:sp>
      <p:pic>
        <p:nvPicPr>
          <p:cNvPr id="29699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3"/>
    </mc:Choice>
    <mc:Fallback xmlns="">
      <p:transition spd="slow" advTm="1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610600" cy="762000"/>
          </a:xfrm>
        </p:spPr>
        <p:txBody>
          <a:bodyPr/>
          <a:lstStyle/>
          <a:p>
            <a:pPr eaLnBrk="1" hangingPunct="1"/>
            <a:r>
              <a:rPr lang="en-US" altLang="en-US" sz="4600" b="0" smtClean="0">
                <a:latin typeface="Arial" panose="020B0604020202020204" pitchFamily="34" charset="0"/>
                <a:cs typeface="Arial" panose="020B0604020202020204" pitchFamily="34" charset="0"/>
              </a:rPr>
              <a:t>Safety Monitoring and Reporting</a:t>
            </a:r>
          </a:p>
        </p:txBody>
      </p:sp>
      <p:sp>
        <p:nvSpPr>
          <p:cNvPr id="112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229600" cy="43021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/>
                <a:ea typeface="+mn-ea"/>
                <a:cs typeface="Arial"/>
              </a:rPr>
              <a:t>Unanticipated problems/events related to MTN-016 </a:t>
            </a:r>
            <a:r>
              <a:rPr lang="en-US" sz="2800" b="1" dirty="0" smtClean="0">
                <a:latin typeface="Arial"/>
                <a:ea typeface="+mn-ea"/>
                <a:cs typeface="Arial"/>
              </a:rPr>
              <a:t>PARTICIPATION</a:t>
            </a:r>
            <a:r>
              <a:rPr lang="en-US" sz="2800" dirty="0" smtClean="0">
                <a:latin typeface="Arial"/>
                <a:ea typeface="+mn-ea"/>
                <a:cs typeface="Arial"/>
              </a:rPr>
              <a:t>: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Are the problem/event and </a:t>
            </a:r>
            <a:r>
              <a:rPr lang="en-US" sz="2400" b="1" dirty="0" smtClean="0">
                <a:latin typeface="Arial"/>
                <a:ea typeface="+mn-ea"/>
                <a:cs typeface="Arial"/>
              </a:rPr>
              <a:t>participation in MTN-016</a:t>
            </a:r>
            <a:r>
              <a:rPr lang="en-US" sz="2400" dirty="0" smtClean="0">
                <a:latin typeface="Arial"/>
                <a:ea typeface="+mn-ea"/>
                <a:cs typeface="Arial"/>
              </a:rPr>
              <a:t> related in time?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Are the problem/event and </a:t>
            </a:r>
            <a:r>
              <a:rPr lang="en-US" sz="2400" b="1" dirty="0" smtClean="0">
                <a:latin typeface="Arial"/>
                <a:ea typeface="+mn-ea"/>
                <a:cs typeface="Arial"/>
              </a:rPr>
              <a:t>participation in MTN-016</a:t>
            </a:r>
            <a:r>
              <a:rPr lang="en-US" sz="2400" dirty="0" smtClean="0">
                <a:latin typeface="Arial"/>
                <a:ea typeface="+mn-ea"/>
                <a:cs typeface="Arial"/>
              </a:rPr>
              <a:t> directly associated?</a:t>
            </a:r>
          </a:p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800" dirty="0" smtClean="0">
                <a:latin typeface="Arial"/>
                <a:ea typeface="+mn-ea"/>
                <a:cs typeface="Arial"/>
              </a:rPr>
              <a:t>If yes, IoR to report 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Appropriate IRB/EC 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MTN-016 DAIDS Medical Officer (Dr. </a:t>
            </a:r>
            <a:r>
              <a:rPr lang="en-US" sz="2400" dirty="0" err="1" smtClean="0">
                <a:latin typeface="Arial"/>
                <a:ea typeface="+mn-ea"/>
                <a:cs typeface="Arial"/>
              </a:rPr>
              <a:t>Jeanna</a:t>
            </a:r>
            <a:r>
              <a:rPr lang="en-US" sz="2400" dirty="0" smtClean="0">
                <a:latin typeface="Arial"/>
                <a:ea typeface="+mn-ea"/>
                <a:cs typeface="Arial"/>
              </a:rPr>
              <a:t> Piper)</a:t>
            </a:r>
          </a:p>
          <a:p>
            <a:pPr lvl="2" eaLnBrk="1" hangingPunct="1">
              <a:lnSpc>
                <a:spcPct val="90000"/>
              </a:lnSpc>
              <a:buFont typeface="Arial"/>
              <a:buChar char="•"/>
              <a:defRPr/>
            </a:pPr>
            <a:r>
              <a:rPr lang="en-US" sz="2000" dirty="0" smtClean="0">
                <a:latin typeface="Arial"/>
                <a:ea typeface="+mn-ea"/>
                <a:cs typeface="Arial"/>
                <a:hlinkClick r:id="rId6"/>
              </a:rPr>
              <a:t>piperj@niaid.nih.gov</a:t>
            </a:r>
            <a:endParaRPr lang="en-US" sz="2000" dirty="0">
              <a:latin typeface="Arial"/>
              <a:ea typeface="+mn-ea"/>
              <a:cs typeface="Arial"/>
            </a:endParaRPr>
          </a:p>
          <a:p>
            <a:pPr lvl="2" eaLnBrk="1" hangingPunct="1">
              <a:lnSpc>
                <a:spcPct val="90000"/>
              </a:lnSpc>
              <a:buFont typeface="Arial"/>
              <a:buChar char="•"/>
              <a:defRPr/>
            </a:pPr>
            <a:endParaRPr lang="en-US" sz="2000" dirty="0" smtClean="0"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endParaRPr lang="en-US" sz="2800" dirty="0" smtClean="0"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90000"/>
              </a:lnSpc>
              <a:buFont typeface="Arial"/>
              <a:buChar char="•"/>
              <a:defRPr/>
            </a:pPr>
            <a:endParaRPr lang="en-US" sz="1800" dirty="0" smtClean="0">
              <a:latin typeface="Arial"/>
              <a:ea typeface="+mn-ea"/>
              <a:cs typeface="Arial"/>
            </a:endParaRPr>
          </a:p>
        </p:txBody>
      </p:sp>
      <p:pic>
        <p:nvPicPr>
          <p:cNvPr id="31747" name="Picture 4" descr="MTN LOGO_Fin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94"/>
    </mc:Choice>
    <mc:Fallback xmlns="">
      <p:transition spd="slow" advTm="59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22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22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2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2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762000"/>
          </a:xfrm>
        </p:spPr>
        <p:txBody>
          <a:bodyPr/>
          <a:lstStyle/>
          <a:p>
            <a:pPr eaLnBrk="1" hangingPunct="1"/>
            <a:r>
              <a:rPr lang="en-US" altLang="en-US" sz="4600" b="0" smtClean="0">
                <a:latin typeface="Arial" panose="020B0604020202020204" pitchFamily="34" charset="0"/>
                <a:cs typeface="Arial" panose="020B0604020202020204" pitchFamily="34" charset="0"/>
              </a:rPr>
              <a:t>Safety Monitoring and Reporting</a:t>
            </a:r>
          </a:p>
        </p:txBody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3886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b="1" dirty="0" smtClean="0">
                <a:latin typeface="Arial"/>
                <a:ea typeface="+mn-ea"/>
                <a:cs typeface="Arial"/>
              </a:rPr>
              <a:t>	What if an MTN-016 participant has what appears to be an SAE or EAE</a:t>
            </a:r>
            <a:r>
              <a:rPr lang="en-US" dirty="0" smtClean="0">
                <a:latin typeface="Arial"/>
                <a:ea typeface="+mn-ea"/>
                <a:cs typeface="Arial"/>
              </a:rPr>
              <a:t>? </a:t>
            </a:r>
            <a:endParaRPr lang="en-US" b="1" dirty="0" smtClean="0">
              <a:latin typeface="Arial"/>
              <a:ea typeface="+mn-ea"/>
              <a:cs typeface="Arial"/>
            </a:endParaRPr>
          </a:p>
          <a:p>
            <a:pPr eaLnBrk="1" hangingPunct="1">
              <a:defRPr/>
            </a:pPr>
            <a:r>
              <a:rPr lang="en-US" dirty="0" smtClean="0">
                <a:latin typeface="Arial"/>
                <a:ea typeface="+mn-ea"/>
                <a:cs typeface="Arial"/>
              </a:rPr>
              <a:t>Any SAE or EAE that is considered reportable in the parent protocol should be reported via the safety reporting system utilized by the parent protocol. </a:t>
            </a:r>
          </a:p>
          <a:p>
            <a:pPr eaLnBrk="1" hangingPunct="1">
              <a:buFontTx/>
              <a:buNone/>
              <a:defRPr/>
            </a:pPr>
            <a:endParaRPr lang="en-US" dirty="0" smtClean="0">
              <a:latin typeface="Arial"/>
              <a:ea typeface="+mn-ea"/>
              <a:cs typeface="Arial"/>
            </a:endParaRPr>
          </a:p>
        </p:txBody>
      </p:sp>
      <p:pic>
        <p:nvPicPr>
          <p:cNvPr id="33795" name="Picture 4" descr="MTN LOGO_Fin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4357" name="Text Box 5"/>
          <p:cNvSpPr txBox="1">
            <a:spLocks noChangeArrowheads="1"/>
          </p:cNvSpPr>
          <p:nvPr/>
        </p:nvSpPr>
        <p:spPr bwMode="auto">
          <a:xfrm>
            <a:off x="457200" y="3733800"/>
            <a:ext cx="815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 New Roman" charset="0"/>
              <a:ea typeface="ＭＳ Ｐゴシック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85"/>
    </mc:Choice>
    <mc:Fallback xmlns="">
      <p:transition spd="slow" advTm="41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124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en-US" b="0" smtClean="0">
                <a:latin typeface="Arial" panose="020B0604020202020204" pitchFamily="34" charset="0"/>
                <a:cs typeface="Arial" panose="020B0604020202020204" pitchFamily="34" charset="0"/>
              </a:rPr>
              <a:t>Safety Monitoring and Reporting</a:t>
            </a:r>
          </a:p>
        </p:txBody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4419600" cy="4606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latin typeface="Arial"/>
                <a:ea typeface="+mn-ea"/>
                <a:cs typeface="Arial"/>
              </a:rPr>
              <a:t>Women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All AEs related to woman as per ASPIRE reporting guidelines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Fetal loss NOT reportable as AE in ASPIRE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smtClean="0">
                <a:latin typeface="Arial"/>
                <a:ea typeface="+mn-ea"/>
                <a:cs typeface="Arial"/>
              </a:rPr>
              <a:t>However, medical conditions resulting from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or in</a:t>
            </a:r>
            <a:r>
              <a:rPr lang="en-US" sz="2000" dirty="0" smtClean="0">
                <a:latin typeface="Arial"/>
                <a:ea typeface="+mn-ea"/>
                <a:cs typeface="Arial"/>
              </a:rPr>
              <a:t> fetal loss are reportable</a:t>
            </a:r>
            <a:endParaRPr lang="en-US" sz="2000" b="1" dirty="0" smtClean="0"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b="1" dirty="0" smtClean="0">
                <a:latin typeface="Arial"/>
                <a:ea typeface="+mn-ea"/>
                <a:cs typeface="Arial"/>
              </a:rPr>
              <a:t>Infants</a:t>
            </a:r>
            <a:endParaRPr lang="en-US" sz="2800" dirty="0" smtClean="0">
              <a:latin typeface="Arial"/>
              <a:ea typeface="+mn-ea"/>
              <a:cs typeface="Arial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Congenital anomalies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smtClean="0">
                <a:latin typeface="Arial"/>
                <a:ea typeface="+mn-ea"/>
                <a:cs typeface="Arial"/>
              </a:rPr>
              <a:t>Record as part of ASPIRE and MTN-016 Pregnancy Outcome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smtClean="0">
                <a:latin typeface="Arial"/>
                <a:ea typeface="+mn-ea"/>
                <a:cs typeface="Arial"/>
              </a:rPr>
              <a:t>Complete ASPIRE and EAE reporting form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dirty="0" smtClean="0">
              <a:latin typeface="Arial"/>
              <a:ea typeface="+mn-ea"/>
              <a:cs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0" y="1524000"/>
          <a:ext cx="3505200" cy="5151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</a:tblGrid>
              <a:tr h="762047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Condition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Reportable in ASPIRE?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79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Abdominal trauma followed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by miscarriage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AEs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resulting from the trauma, but not the fetal loss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1804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Disseminated intravascular coagulopathy following intrauterine death of twins at 24 weeks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/>
                          <a:cs typeface="Arial"/>
                        </a:rPr>
                        <a:t>AEs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resulting from the DIC, but not fetal losses themselves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879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NEITHER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of the above conditions are adverse events in MTN-016, but BOTH recorded as pregnancy outcomes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T="45723" marB="4572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43"/>
    </mc:Choice>
    <mc:Fallback xmlns="">
      <p:transition spd="slow" advTm="11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126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F13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04800"/>
            <a:ext cx="87503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5"/>
          <p:cNvSpPr txBox="1">
            <a:spLocks noChangeArrowheads="1"/>
          </p:cNvSpPr>
          <p:nvPr/>
        </p:nvSpPr>
        <p:spPr bwMode="auto">
          <a:xfrm>
            <a:off x="2209800" y="5867400"/>
            <a:ext cx="6858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In the event of pregnancy loss, refer to the ASPIRE protocol &amp; SSP Manual for reporting guidance. Fetal loss is NOT an adverse event in MTN-016 or ASPIRE. 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62"/>
    </mc:Choice>
    <mc:Fallback xmlns="">
      <p:transition spd="slow" advTm="7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838200"/>
            <a:ext cx="8686800" cy="914400"/>
          </a:xfrm>
        </p:spPr>
        <p:txBody>
          <a:bodyPr anchor="b" anchorCtr="0"/>
          <a:lstStyle/>
          <a:p>
            <a:pPr eaLnBrk="1" hangingPunct="1"/>
            <a:r>
              <a:rPr lang="en-US" altLang="en-US" sz="4600" b="0" smtClean="0">
                <a:latin typeface="Arial" panose="020B0604020202020204" pitchFamily="34" charset="0"/>
                <a:cs typeface="Arial" panose="020B0604020202020204" pitchFamily="34" charset="0"/>
              </a:rPr>
              <a:t>Safety Monitoring and Reporting</a:t>
            </a:r>
            <a:r>
              <a:rPr lang="en-US" altLang="en-US" sz="460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</p:txBody>
      </p:sp>
      <p:sp>
        <p:nvSpPr>
          <p:cNvPr id="112845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b="1" dirty="0" smtClean="0">
                <a:latin typeface="Arial"/>
                <a:ea typeface="+mn-ea"/>
                <a:cs typeface="Arial"/>
              </a:rPr>
              <a:t>Social Harms</a:t>
            </a:r>
          </a:p>
          <a:p>
            <a:pPr eaLnBrk="1" hangingPunct="1">
              <a:defRPr/>
            </a:pPr>
            <a:r>
              <a:rPr lang="en-US" sz="2800" dirty="0" smtClean="0">
                <a:latin typeface="Arial"/>
                <a:ea typeface="+mn-ea"/>
                <a:cs typeface="Arial"/>
              </a:rPr>
              <a:t>Confirm whether related to MTN-016 participation or to the parent protocol</a:t>
            </a:r>
          </a:p>
          <a:p>
            <a:pPr eaLnBrk="1" hangingPunct="1">
              <a:defRPr/>
            </a:pPr>
            <a:r>
              <a:rPr lang="en-US" sz="2800" dirty="0" smtClean="0">
                <a:latin typeface="Arial"/>
                <a:ea typeface="+mn-ea"/>
                <a:cs typeface="Arial"/>
              </a:rPr>
              <a:t>Report on the relevant CRF</a:t>
            </a:r>
          </a:p>
          <a:p>
            <a:pPr eaLnBrk="1" hangingPunct="1">
              <a:defRPr/>
            </a:pPr>
            <a:r>
              <a:rPr lang="en-US" sz="2800" dirty="0" smtClean="0">
                <a:latin typeface="Arial"/>
                <a:ea typeface="+mn-ea"/>
                <a:cs typeface="Arial"/>
              </a:rPr>
              <a:t>Consult the MTN-016 team as needed</a:t>
            </a:r>
          </a:p>
          <a:p>
            <a:pPr eaLnBrk="1" hangingPunct="1">
              <a:defRPr/>
            </a:pPr>
            <a:endParaRPr lang="en-US" sz="2800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pic>
        <p:nvPicPr>
          <p:cNvPr id="39939" name="Picture 4" descr="MTN LOGO_F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49"/>
    </mc:Choice>
    <mc:Fallback xmlns="">
      <p:transition spd="slow" advTm="5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b="0" smtClean="0">
                <a:latin typeface="Arial" panose="020B0604020202020204" pitchFamily="34" charset="0"/>
                <a:cs typeface="Arial" panose="020B0604020202020204" pitchFamily="34" charset="0"/>
              </a:rPr>
              <a:t>What is a Critical Event?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/>
                <a:latin typeface="Arial"/>
                <a:ea typeface="+mn-ea"/>
                <a:cs typeface="Arial"/>
              </a:rPr>
              <a:t>Any </a:t>
            </a:r>
            <a:r>
              <a:rPr lang="en-US" u="sng" dirty="0" smtClean="0">
                <a:effectLst/>
                <a:latin typeface="Arial"/>
                <a:ea typeface="+mn-ea"/>
                <a:cs typeface="Arial"/>
              </a:rPr>
              <a:t>unanticipated study-related incident </a:t>
            </a:r>
            <a:r>
              <a:rPr lang="en-US" dirty="0" smtClean="0">
                <a:effectLst/>
                <a:latin typeface="Arial"/>
                <a:ea typeface="+mn-ea"/>
                <a:cs typeface="Arial"/>
              </a:rPr>
              <a:t>likely to cause harm or increase risk of harm to participants or others or has a significant adverse impact on study outcomes or integrity. </a:t>
            </a:r>
          </a:p>
          <a:p>
            <a:pPr eaLnBrk="1" hangingPunct="1">
              <a:defRPr/>
            </a:pPr>
            <a:r>
              <a:rPr lang="en-US" dirty="0" smtClean="0">
                <a:effectLst/>
                <a:latin typeface="Arial"/>
                <a:ea typeface="+mn-ea"/>
                <a:cs typeface="Arial"/>
              </a:rPr>
              <a:t>If incident appears to be a critical event, follow all applicable procedures in the DAIDS Critical Event Manual!</a:t>
            </a:r>
            <a:endParaRPr lang="en-US" dirty="0" smtClean="0">
              <a:latin typeface="Arial"/>
              <a:ea typeface="+mn-ea"/>
              <a:cs typeface="Arial"/>
            </a:endParaRPr>
          </a:p>
          <a:p>
            <a:pPr eaLnBrk="1" hangingPunct="1">
              <a:defRPr/>
            </a:pPr>
            <a:endParaRPr lang="en-US" dirty="0" smtClean="0">
              <a:latin typeface="Arial"/>
              <a:ea typeface="+mn-ea"/>
              <a:cs typeface="Arial"/>
            </a:endParaRPr>
          </a:p>
          <a:p>
            <a:pPr eaLnBrk="1" hangingPunct="1">
              <a:defRPr/>
            </a:pPr>
            <a:endParaRPr lang="en-US" dirty="0" smtClean="0">
              <a:latin typeface="Arial"/>
              <a:ea typeface="+mn-ea"/>
              <a:cs typeface="Arial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21"/>
    </mc:Choice>
    <mc:Fallback xmlns="">
      <p:transition spd="slow" advTm="51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0" dirty="0" smtClean="0">
                <a:latin typeface="Arial"/>
                <a:ea typeface="+mj-ea"/>
                <a:cs typeface="Arial"/>
              </a:rPr>
              <a:t>Scenario</a:t>
            </a:r>
            <a:endParaRPr lang="en-US" b="0" dirty="0" smtClean="0">
              <a:latin typeface="Arial"/>
              <a:ea typeface="+mj-ea"/>
              <a:cs typeface="Arial"/>
            </a:endParaRPr>
          </a:p>
        </p:txBody>
      </p:sp>
      <p:sp>
        <p:nvSpPr>
          <p:cNvPr id="113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latin typeface="Arial"/>
              <a:ea typeface="+mn-ea"/>
              <a:cs typeface="Arial"/>
            </a:endParaRPr>
          </a:p>
        </p:txBody>
      </p:sp>
      <p:pic>
        <p:nvPicPr>
          <p:cNvPr id="44035" name="Picture 4" descr="MTN LOGO_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116998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"/>
    </mc:Choice>
    <mc:Fallback xmlns="">
      <p:transition spd="slow" advTm="1706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9.4"/>
</p:tagLst>
</file>

<file path=ppt/theme/theme1.xml><?xml version="1.0" encoding="utf-8"?>
<a:theme xmlns:a="http://schemas.openxmlformats.org/drawingml/2006/main" name="1_Quadrant">
  <a:themeElements>
    <a:clrScheme name="1_Quadrant 12">
      <a:dk1>
        <a:srgbClr val="000000"/>
      </a:dk1>
      <a:lt1>
        <a:srgbClr val="FFFFFF"/>
      </a:lt1>
      <a:dk2>
        <a:srgbClr val="000000"/>
      </a:dk2>
      <a:lt2>
        <a:srgbClr val="669900"/>
      </a:lt2>
      <a:accent1>
        <a:srgbClr val="800080"/>
      </a:accent1>
      <a:accent2>
        <a:srgbClr val="800080"/>
      </a:accent2>
      <a:accent3>
        <a:srgbClr val="FFFFFF"/>
      </a:accent3>
      <a:accent4>
        <a:srgbClr val="000000"/>
      </a:accent4>
      <a:accent5>
        <a:srgbClr val="C0AAC0"/>
      </a:accent5>
      <a:accent6>
        <a:srgbClr val="730073"/>
      </a:accent6>
      <a:hlink>
        <a:srgbClr val="996633"/>
      </a:hlink>
      <a:folHlink>
        <a:srgbClr val="993300"/>
      </a:folHlink>
    </a:clrScheme>
    <a:fontScheme name="1_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Quadrant 10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1">
        <a:dk1>
          <a:srgbClr val="000000"/>
        </a:dk1>
        <a:lt1>
          <a:srgbClr val="FFFFFF"/>
        </a:lt1>
        <a:dk2>
          <a:srgbClr val="42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Quadrant 12">
        <a:dk1>
          <a:srgbClr val="000000"/>
        </a:dk1>
        <a:lt1>
          <a:srgbClr val="FFFFFF"/>
        </a:lt1>
        <a:dk2>
          <a:srgbClr val="000000"/>
        </a:dk2>
        <a:lt2>
          <a:srgbClr val="669900"/>
        </a:lt2>
        <a:accent1>
          <a:srgbClr val="800080"/>
        </a:accent1>
        <a:accent2>
          <a:srgbClr val="800080"/>
        </a:accent2>
        <a:accent3>
          <a:srgbClr val="FFFFFF"/>
        </a:accent3>
        <a:accent4>
          <a:srgbClr val="000000"/>
        </a:accent4>
        <a:accent5>
          <a:srgbClr val="C0AAC0"/>
        </a:accent5>
        <a:accent6>
          <a:srgbClr val="730073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amwork">
  <a:themeElements>
    <a:clrScheme name="Teamwork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Teamwork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Teamwork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amwork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amwork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3302</TotalTime>
  <Words>345</Words>
  <Application>Microsoft Office PowerPoint</Application>
  <PresentationFormat>On-screen Show (4:3)</PresentationFormat>
  <Paragraphs>54</Paragraphs>
  <Slides>9</Slides>
  <Notes>9</Notes>
  <HiddenSlides>0</HiddenSlides>
  <MMClips>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1_Quadrant</vt:lpstr>
      <vt:lpstr>Teamwork</vt:lpstr>
      <vt:lpstr>MTN-016</vt:lpstr>
      <vt:lpstr>Objectives</vt:lpstr>
      <vt:lpstr>Safety Monitoring and Reporting</vt:lpstr>
      <vt:lpstr>Safety Monitoring and Reporting</vt:lpstr>
      <vt:lpstr>Safety Monitoring and Reporting</vt:lpstr>
      <vt:lpstr>PowerPoint Presentation</vt:lpstr>
      <vt:lpstr>Safety Monitoring and Reporting  </vt:lpstr>
      <vt:lpstr>What is a Critical Event?</vt:lpstr>
      <vt:lpstr>Scenario</vt:lpstr>
    </vt:vector>
  </TitlesOfParts>
  <Company>MTN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Microbicides 2008</dc:title>
  <dc:creator>rullcm</dc:creator>
  <cp:lastModifiedBy>Smolinski, Daria</cp:lastModifiedBy>
  <cp:revision>172</cp:revision>
  <cp:lastPrinted>2010-04-23T19:43:33Z</cp:lastPrinted>
  <dcterms:created xsi:type="dcterms:W3CDTF">2008-01-29T12:38:48Z</dcterms:created>
  <dcterms:modified xsi:type="dcterms:W3CDTF">2014-12-12T17:35:47Z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-857670337</vt:i4>
  </property>
  <property fmtid="{D5CDD505-2E9C-101B-9397-08002B2CF9AE}" pid="3" name="_NewReviewCycle">
    <vt:lpwstr/>
  </property>
  <property fmtid="{D5CDD505-2E9C-101B-9397-08002B2CF9AE}" pid="4" name="_EmailSubject">
    <vt:lpwstr>safety module</vt:lpwstr>
  </property>
  <property fmtid="{D5CDD505-2E9C-101B-9397-08002B2CF9AE}" pid="5" name="_AuthorEmail">
    <vt:lpwstr>AMayo@fhi360.org</vt:lpwstr>
  </property>
  <property fmtid="{D5CDD505-2E9C-101B-9397-08002B2CF9AE}" pid="6" name="_AuthorEmailDisplayName">
    <vt:lpwstr>Ashley Mayo</vt:lpwstr>
  </property>
</Properties>
</file>